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688" y="-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E741F-AB56-41F4-8B5E-59079475B0F0}" type="doc">
      <dgm:prSet loTypeId="urn:microsoft.com/office/officeart/2005/8/layout/hProcess9" loCatId="process" qsTypeId="urn:microsoft.com/office/officeart/2005/8/quickstyle/3d3" qsCatId="3D" csTypeId="urn:microsoft.com/office/officeart/2005/8/colors/accent6_2" csCatId="accent6" phldr="1"/>
      <dgm:spPr/>
    </dgm:pt>
    <dgm:pt modelId="{295A5487-FA3F-42B1-8785-0A540AC3A8D5}">
      <dgm:prSet phldrT="[Tekst]" custT="1"/>
      <dgm:spPr/>
      <dgm:t>
        <a:bodyPr/>
        <a:lstStyle/>
        <a:p>
          <a:pPr algn="ctr"/>
          <a:r>
            <a:rPr lang="da-DK" sz="1100" dirty="0"/>
            <a:t>Marts/april</a:t>
          </a:r>
        </a:p>
        <a:p>
          <a:pPr algn="l"/>
          <a:r>
            <a:rPr lang="da-DK" sz="1100" dirty="0"/>
            <a:t>Brainstorm på vores pædagogiske </a:t>
          </a:r>
          <a:r>
            <a:rPr lang="da-DK" sz="1000" dirty="0"/>
            <a:t>betragtninger</a:t>
          </a:r>
          <a:r>
            <a:rPr lang="da-DK" sz="1100" dirty="0"/>
            <a:t> omkring mobilbrug –hvornår gavner det mere end det begrænser og omvendt: </a:t>
          </a:r>
        </a:p>
        <a:p>
          <a:pPr algn="l"/>
          <a:r>
            <a:rPr lang="da-DK" sz="1100" dirty="0"/>
            <a:t>for os som pædagoger samt for børn og forældre</a:t>
          </a:r>
        </a:p>
      </dgm:t>
    </dgm:pt>
    <dgm:pt modelId="{48BE00A4-0937-49AD-A5CB-5E0979E70204}" type="parTrans" cxnId="{2C047BA7-D54D-47DE-A58E-EC1582FE6D12}">
      <dgm:prSet/>
      <dgm:spPr/>
      <dgm:t>
        <a:bodyPr/>
        <a:lstStyle/>
        <a:p>
          <a:endParaRPr lang="da-DK"/>
        </a:p>
      </dgm:t>
    </dgm:pt>
    <dgm:pt modelId="{5485B050-2F97-48B7-A93A-90DC678A4B44}" type="sibTrans" cxnId="{2C047BA7-D54D-47DE-A58E-EC1582FE6D12}">
      <dgm:prSet/>
      <dgm:spPr/>
      <dgm:t>
        <a:bodyPr/>
        <a:lstStyle/>
        <a:p>
          <a:endParaRPr lang="da-DK"/>
        </a:p>
      </dgm:t>
    </dgm:pt>
    <dgm:pt modelId="{CE35DF12-5342-4044-A8DB-A214330D6ECC}">
      <dgm:prSet phldrT="[Tekst]" custT="1"/>
      <dgm:spPr/>
      <dgm:t>
        <a:bodyPr/>
        <a:lstStyle/>
        <a:p>
          <a:pPr algn="ctr"/>
          <a:r>
            <a:rPr lang="da-DK" sz="1000" dirty="0"/>
            <a:t>April</a:t>
          </a:r>
        </a:p>
        <a:p>
          <a:pPr algn="l"/>
          <a:r>
            <a:rPr lang="da-DK" sz="1000" dirty="0"/>
            <a:t>Aula opslag med vores beslutning om mobilbegrænsning, vedlagt vores pædagogiske betragtninger omkring mobilbrug samt link til online hjælp til mobilbegrænsning.</a:t>
          </a:r>
        </a:p>
        <a:p>
          <a:pPr algn="l"/>
          <a:r>
            <a:rPr lang="da-DK" sz="1000" dirty="0"/>
            <a:t>Aftale om evaluering i sommerferien</a:t>
          </a:r>
        </a:p>
        <a:p>
          <a:pPr algn="l"/>
          <a:r>
            <a:rPr lang="da-DK" sz="1000" dirty="0"/>
            <a:t>Opslag på vores infoskærme om mobilpolitikken-omskrevet til  samværs-fremme tiltag</a:t>
          </a:r>
        </a:p>
        <a:p>
          <a:pPr algn="ctr"/>
          <a:r>
            <a:rPr lang="da-DK" sz="1000" dirty="0"/>
            <a:t>Reminder lægges på Aula 30.april</a:t>
          </a:r>
        </a:p>
      </dgm:t>
    </dgm:pt>
    <dgm:pt modelId="{C315F02B-DD92-452C-B604-8F5064379A65}" type="parTrans" cxnId="{B02B8EC6-D4FF-4576-BD32-FF1E72793BD1}">
      <dgm:prSet/>
      <dgm:spPr/>
      <dgm:t>
        <a:bodyPr/>
        <a:lstStyle/>
        <a:p>
          <a:endParaRPr lang="da-DK"/>
        </a:p>
      </dgm:t>
    </dgm:pt>
    <dgm:pt modelId="{977A4FBF-6FFD-43F3-84A6-5107DE9B3FAC}" type="sibTrans" cxnId="{B02B8EC6-D4FF-4576-BD32-FF1E72793BD1}">
      <dgm:prSet/>
      <dgm:spPr/>
      <dgm:t>
        <a:bodyPr/>
        <a:lstStyle/>
        <a:p>
          <a:endParaRPr lang="da-DK"/>
        </a:p>
      </dgm:t>
    </dgm:pt>
    <dgm:pt modelId="{0108BC4A-6044-4099-8019-898DDCB708EF}">
      <dgm:prSet phldrT="[Tekst]" custT="1"/>
      <dgm:spPr/>
      <dgm:t>
        <a:bodyPr/>
        <a:lstStyle/>
        <a:p>
          <a:pPr algn="ctr"/>
          <a:endParaRPr lang="da-DK" sz="600" dirty="0"/>
        </a:p>
        <a:p>
          <a:pPr algn="ctr"/>
          <a:endParaRPr lang="da-DK" sz="1000" dirty="0"/>
        </a:p>
        <a:p>
          <a:pPr algn="ctr"/>
          <a:endParaRPr lang="da-DK" sz="1000" dirty="0"/>
        </a:p>
        <a:p>
          <a:pPr algn="ctr"/>
          <a:r>
            <a:rPr lang="da-DK" sz="1100" dirty="0"/>
            <a:t>Maj</a:t>
          </a:r>
        </a:p>
        <a:p>
          <a:pPr algn="l"/>
          <a:r>
            <a:rPr lang="da-DK" sz="1100" dirty="0"/>
            <a:t>1. Maj Opstart af nyt mobilbegrænsningstiltag:</a:t>
          </a:r>
        </a:p>
        <a:p>
          <a:pPr algn="l"/>
          <a:r>
            <a:rPr lang="da-DK" sz="1100" dirty="0"/>
            <a:t>Ingen brug at mobilapps på Tempeltræet, hverken inde eller ude før efter 15.30.</a:t>
          </a:r>
        </a:p>
        <a:p>
          <a:pPr algn="l"/>
          <a:r>
            <a:rPr lang="da-DK" sz="1100" dirty="0"/>
            <a:t>Mobilen må bruges til at ringe, sende og modtage sms’er</a:t>
          </a:r>
        </a:p>
        <a:p>
          <a:pPr algn="l"/>
          <a:r>
            <a:rPr lang="da-DK" sz="1100" dirty="0"/>
            <a:t>16. Maj opfølgning på mobilpolitikken på Aula med vores betragtninger på hvordan det går </a:t>
          </a:r>
        </a:p>
        <a:p>
          <a:pPr algn="ctr"/>
          <a:endParaRPr lang="da-DK" sz="600" dirty="0"/>
        </a:p>
        <a:p>
          <a:pPr algn="ctr"/>
          <a:endParaRPr lang="da-DK" sz="600" dirty="0"/>
        </a:p>
        <a:p>
          <a:pPr algn="ctr"/>
          <a:endParaRPr lang="da-DK" sz="600" dirty="0"/>
        </a:p>
        <a:p>
          <a:pPr algn="ctr"/>
          <a:endParaRPr lang="da-DK" sz="600" dirty="0"/>
        </a:p>
        <a:p>
          <a:pPr algn="ctr"/>
          <a:endParaRPr lang="da-DK" sz="600" dirty="0"/>
        </a:p>
      </dgm:t>
    </dgm:pt>
    <dgm:pt modelId="{C577339D-374D-4A45-ADDB-66E2DDA76AAF}" type="sibTrans" cxnId="{6F37C762-8CE0-4F01-A8E2-D2711641A972}">
      <dgm:prSet/>
      <dgm:spPr/>
      <dgm:t>
        <a:bodyPr/>
        <a:lstStyle/>
        <a:p>
          <a:endParaRPr lang="da-DK"/>
        </a:p>
      </dgm:t>
    </dgm:pt>
    <dgm:pt modelId="{F98492C2-2BF0-49DF-BA2A-561B1F4B53C2}" type="parTrans" cxnId="{6F37C762-8CE0-4F01-A8E2-D2711641A972}">
      <dgm:prSet/>
      <dgm:spPr/>
      <dgm:t>
        <a:bodyPr/>
        <a:lstStyle/>
        <a:p>
          <a:endParaRPr lang="da-DK"/>
        </a:p>
      </dgm:t>
    </dgm:pt>
    <dgm:pt modelId="{65868C60-9260-4E1E-94DF-750D05FE87BC}">
      <dgm:prSet custT="1"/>
      <dgm:spPr/>
      <dgm:t>
        <a:bodyPr/>
        <a:lstStyle/>
        <a:p>
          <a:pPr algn="ctr"/>
          <a:r>
            <a:rPr lang="da-DK" sz="1100" dirty="0"/>
            <a:t>Juli/august</a:t>
          </a:r>
        </a:p>
        <a:p>
          <a:pPr algn="l"/>
          <a:r>
            <a:rPr lang="da-DK" sz="1100" dirty="0"/>
            <a:t>Evaluering i personalegruppe. Vores evaluering udsendes sammen med forældre-</a:t>
          </a:r>
          <a:r>
            <a:rPr lang="da-DK" sz="1100" dirty="0" err="1"/>
            <a:t>survay’en</a:t>
          </a:r>
          <a:r>
            <a:rPr lang="da-DK" sz="1100" dirty="0"/>
            <a:t>:</a:t>
          </a:r>
        </a:p>
        <a:p>
          <a:pPr algn="l"/>
          <a:r>
            <a:rPr lang="da-DK" sz="1100" dirty="0"/>
            <a:t>Hvilke snakke har Tempeltræets mobilpolitik givet anledning til hjemme hos jer?</a:t>
          </a:r>
        </a:p>
        <a:p>
          <a:pPr algn="l"/>
          <a:r>
            <a:rPr lang="da-DK" sz="1100" dirty="0"/>
            <a:t>Hos børnene?</a:t>
          </a:r>
        </a:p>
        <a:p>
          <a:pPr algn="l"/>
          <a:r>
            <a:rPr lang="da-DK" sz="1100" dirty="0"/>
            <a:t>Hos jer som forældre?</a:t>
          </a:r>
        </a:p>
        <a:p>
          <a:pPr algn="ctr"/>
          <a:endParaRPr lang="da-DK" sz="1000" dirty="0"/>
        </a:p>
        <a:p>
          <a:pPr algn="ctr"/>
          <a:endParaRPr lang="da-DK" sz="1000" dirty="0"/>
        </a:p>
      </dgm:t>
    </dgm:pt>
    <dgm:pt modelId="{597B6D9B-3ED1-4CEE-92A2-355D8FED97FE}" type="parTrans" cxnId="{1072CD6F-383C-43BA-A51C-437AB68D29CD}">
      <dgm:prSet/>
      <dgm:spPr/>
      <dgm:t>
        <a:bodyPr/>
        <a:lstStyle/>
        <a:p>
          <a:endParaRPr lang="da-DK"/>
        </a:p>
      </dgm:t>
    </dgm:pt>
    <dgm:pt modelId="{23204849-0D24-4A1A-941E-5EC179CCDD81}" type="sibTrans" cxnId="{1072CD6F-383C-43BA-A51C-437AB68D29CD}">
      <dgm:prSet/>
      <dgm:spPr/>
      <dgm:t>
        <a:bodyPr/>
        <a:lstStyle/>
        <a:p>
          <a:endParaRPr lang="da-DK"/>
        </a:p>
      </dgm:t>
    </dgm:pt>
    <dgm:pt modelId="{D0C368E6-0F75-496B-9D64-77977F1DD104}">
      <dgm:prSet custT="1"/>
      <dgm:spPr/>
      <dgm:t>
        <a:bodyPr/>
        <a:lstStyle/>
        <a:p>
          <a:pPr algn="ctr"/>
          <a:r>
            <a:rPr lang="da-DK" sz="1100" dirty="0"/>
            <a:t>August</a:t>
          </a:r>
        </a:p>
        <a:p>
          <a:pPr algn="l"/>
          <a:r>
            <a:rPr lang="da-DK" sz="1100" dirty="0"/>
            <a:t>Konklusionen på forældresvar er, at børnene oplever deres kammerater som mere tilgængelige-at de leger mere.</a:t>
          </a:r>
        </a:p>
        <a:p>
          <a:pPr algn="l"/>
          <a:r>
            <a:rPr lang="da-DK" sz="1100" dirty="0"/>
            <a:t>Forældrene er overraskede over hvor let det har været at indføre og flere vil gerne have at mobilbegrænsningen gælder hele åbningstiden            </a:t>
          </a:r>
        </a:p>
      </dgm:t>
    </dgm:pt>
    <dgm:pt modelId="{88246737-57FE-4CF5-8D16-A059E0B9F706}" type="parTrans" cxnId="{647980BA-1A37-4F1E-9E22-0EF3363D078C}">
      <dgm:prSet/>
      <dgm:spPr/>
      <dgm:t>
        <a:bodyPr/>
        <a:lstStyle/>
        <a:p>
          <a:endParaRPr lang="da-DK"/>
        </a:p>
      </dgm:t>
    </dgm:pt>
    <dgm:pt modelId="{788EB70D-73C5-46DB-87A0-C007E30A81BB}" type="sibTrans" cxnId="{647980BA-1A37-4F1E-9E22-0EF3363D078C}">
      <dgm:prSet/>
      <dgm:spPr/>
      <dgm:t>
        <a:bodyPr/>
        <a:lstStyle/>
        <a:p>
          <a:endParaRPr lang="da-DK"/>
        </a:p>
      </dgm:t>
    </dgm:pt>
    <dgm:pt modelId="{119698EF-E16E-4244-95BD-257B049B0610}">
      <dgm:prSet custT="1"/>
      <dgm:spPr/>
      <dgm:t>
        <a:bodyPr/>
        <a:lstStyle/>
        <a:p>
          <a:pPr algn="l"/>
          <a:r>
            <a:rPr lang="da-DK" sz="1050" dirty="0"/>
            <a:t>August</a:t>
          </a:r>
        </a:p>
        <a:p>
          <a:pPr algn="l"/>
          <a:r>
            <a:rPr lang="da-DK" sz="1050" dirty="0"/>
            <a:t>Vi beslutter på baggrund af tilbagemeldingerne fra personale og forældre at begrænse mobilbrug frem til </a:t>
          </a:r>
          <a:r>
            <a:rPr lang="da-DK" sz="1050" dirty="0" err="1"/>
            <a:t>kl</a:t>
          </a:r>
          <a:r>
            <a:rPr lang="da-DK" sz="1050" dirty="0"/>
            <a:t> 17. Der vil i løbet af efteråret køre forsøg med </a:t>
          </a:r>
          <a:r>
            <a:rPr lang="da-DK" sz="1050" dirty="0" err="1"/>
            <a:t>begrænsnning</a:t>
          </a:r>
          <a:r>
            <a:rPr lang="da-DK" sz="1050" dirty="0"/>
            <a:t> af mobilbrug i aftenklubben</a:t>
          </a:r>
        </a:p>
      </dgm:t>
    </dgm:pt>
    <dgm:pt modelId="{325B296C-8C9A-4929-9D62-D6A5F08A0D7E}" type="parTrans" cxnId="{902B7913-AA0E-4A12-8B27-74999FEA05B7}">
      <dgm:prSet/>
      <dgm:spPr/>
      <dgm:t>
        <a:bodyPr/>
        <a:lstStyle/>
        <a:p>
          <a:endParaRPr lang="da-DK"/>
        </a:p>
      </dgm:t>
    </dgm:pt>
    <dgm:pt modelId="{06CF1AB5-F218-4742-A72A-A010F690A0E0}" type="sibTrans" cxnId="{902B7913-AA0E-4A12-8B27-74999FEA05B7}">
      <dgm:prSet/>
      <dgm:spPr/>
      <dgm:t>
        <a:bodyPr/>
        <a:lstStyle/>
        <a:p>
          <a:endParaRPr lang="da-DK"/>
        </a:p>
      </dgm:t>
    </dgm:pt>
    <dgm:pt modelId="{D8341D67-23E9-4BD0-8B78-17CAB5215756}" type="pres">
      <dgm:prSet presAssocID="{766E741F-AB56-41F4-8B5E-59079475B0F0}" presName="CompostProcess" presStyleCnt="0">
        <dgm:presLayoutVars>
          <dgm:dir/>
          <dgm:resizeHandles val="exact"/>
        </dgm:presLayoutVars>
      </dgm:prSet>
      <dgm:spPr/>
    </dgm:pt>
    <dgm:pt modelId="{B5144432-EC19-4B54-8367-BF9C6279FD1B}" type="pres">
      <dgm:prSet presAssocID="{766E741F-AB56-41F4-8B5E-59079475B0F0}" presName="arrow" presStyleLbl="bgShp" presStyleIdx="0" presStyleCnt="1" custScaleX="116666"/>
      <dgm:spPr/>
    </dgm:pt>
    <dgm:pt modelId="{44DBB5D6-3806-49D8-BCC3-D67804143511}" type="pres">
      <dgm:prSet presAssocID="{766E741F-AB56-41F4-8B5E-59079475B0F0}" presName="linearProcess" presStyleCnt="0"/>
      <dgm:spPr/>
    </dgm:pt>
    <dgm:pt modelId="{B05F5064-A37F-4CFD-84D1-2D33B004B14B}" type="pres">
      <dgm:prSet presAssocID="{295A5487-FA3F-42B1-8785-0A540AC3A8D5}" presName="textNode" presStyleLbl="node1" presStyleIdx="0" presStyleCnt="6" custScaleX="88539" custScaleY="125576" custLinFactNeighborX="42217">
        <dgm:presLayoutVars>
          <dgm:bulletEnabled val="1"/>
        </dgm:presLayoutVars>
      </dgm:prSet>
      <dgm:spPr/>
    </dgm:pt>
    <dgm:pt modelId="{59C1E528-9A55-4197-87F2-858AAF2D1018}" type="pres">
      <dgm:prSet presAssocID="{5485B050-2F97-48B7-A93A-90DC678A4B44}" presName="sibTrans" presStyleCnt="0"/>
      <dgm:spPr/>
    </dgm:pt>
    <dgm:pt modelId="{82581B7D-3EA8-46F6-9E6B-FA5BA8C205E1}" type="pres">
      <dgm:prSet presAssocID="{CE35DF12-5342-4044-A8DB-A214330D6ECC}" presName="textNode" presStyleLbl="node1" presStyleIdx="1" presStyleCnt="6" custScaleX="96128" custScaleY="123766" custLinFactNeighborX="-20871" custLinFactNeighborY="54">
        <dgm:presLayoutVars>
          <dgm:bulletEnabled val="1"/>
        </dgm:presLayoutVars>
      </dgm:prSet>
      <dgm:spPr/>
    </dgm:pt>
    <dgm:pt modelId="{4EE5983D-B2A3-405E-A716-BAA2378ECC0B}" type="pres">
      <dgm:prSet presAssocID="{977A4FBF-6FFD-43F3-84A6-5107DE9B3FAC}" presName="sibTrans" presStyleCnt="0"/>
      <dgm:spPr/>
    </dgm:pt>
    <dgm:pt modelId="{A0810366-379A-4DEA-85E4-A49FFD9CFB3C}" type="pres">
      <dgm:prSet presAssocID="{0108BC4A-6044-4099-8019-898DDCB708EF}" presName="textNode" presStyleLbl="node1" presStyleIdx="2" presStyleCnt="6" custScaleX="103144" custScaleY="123039" custLinFactNeighborX="-92816" custLinFactNeighborY="603">
        <dgm:presLayoutVars>
          <dgm:bulletEnabled val="1"/>
        </dgm:presLayoutVars>
      </dgm:prSet>
      <dgm:spPr/>
    </dgm:pt>
    <dgm:pt modelId="{CA9227FF-FAFE-4257-AB36-1DE0A9156D15}" type="pres">
      <dgm:prSet presAssocID="{C577339D-374D-4A45-ADDB-66E2DDA76AAF}" presName="sibTrans" presStyleCnt="0"/>
      <dgm:spPr/>
    </dgm:pt>
    <dgm:pt modelId="{0BB5E2AD-7698-49B4-8718-575C84760D53}" type="pres">
      <dgm:prSet presAssocID="{65868C60-9260-4E1E-94DF-750D05FE87BC}" presName="textNode" presStyleLbl="node1" presStyleIdx="3" presStyleCnt="6" custScaleX="94658" custScaleY="127387" custLinFactX="-7484" custLinFactNeighborX="-100000" custLinFactNeighborY="302">
        <dgm:presLayoutVars>
          <dgm:bulletEnabled val="1"/>
        </dgm:presLayoutVars>
      </dgm:prSet>
      <dgm:spPr/>
    </dgm:pt>
    <dgm:pt modelId="{72D093D3-8C26-45B5-92F2-7771916D6B03}" type="pres">
      <dgm:prSet presAssocID="{23204849-0D24-4A1A-941E-5EC179CCDD81}" presName="sibTrans" presStyleCnt="0"/>
      <dgm:spPr/>
    </dgm:pt>
    <dgm:pt modelId="{D585DD5D-C686-42A9-A526-B8F92C39010A}" type="pres">
      <dgm:prSet presAssocID="{D0C368E6-0F75-496B-9D64-77977F1DD104}" presName="textNode" presStyleLbl="node1" presStyleIdx="4" presStyleCnt="6" custScaleX="94062" custScaleY="129074" custLinFactX="-15444" custLinFactNeighborX="-100000" custLinFactNeighborY="-302">
        <dgm:presLayoutVars>
          <dgm:bulletEnabled val="1"/>
        </dgm:presLayoutVars>
      </dgm:prSet>
      <dgm:spPr/>
    </dgm:pt>
    <dgm:pt modelId="{299B7EF5-F7D7-49E5-87E6-05DFF402A447}" type="pres">
      <dgm:prSet presAssocID="{788EB70D-73C5-46DB-87A0-C007E30A81BB}" presName="sibTrans" presStyleCnt="0"/>
      <dgm:spPr/>
    </dgm:pt>
    <dgm:pt modelId="{B4946FC3-FB8A-47EB-8652-F8F0C3F041AC}" type="pres">
      <dgm:prSet presAssocID="{119698EF-E16E-4244-95BD-257B049B0610}" presName="textNode" presStyleLbl="node1" presStyleIdx="5" presStyleCnt="6" custScaleX="84353" custScaleY="127262" custLinFactX="-24110" custLinFactNeighborX="-100000" custLinFactNeighborY="-248">
        <dgm:presLayoutVars>
          <dgm:bulletEnabled val="1"/>
        </dgm:presLayoutVars>
      </dgm:prSet>
      <dgm:spPr/>
    </dgm:pt>
  </dgm:ptLst>
  <dgm:cxnLst>
    <dgm:cxn modelId="{902B7913-AA0E-4A12-8B27-74999FEA05B7}" srcId="{766E741F-AB56-41F4-8B5E-59079475B0F0}" destId="{119698EF-E16E-4244-95BD-257B049B0610}" srcOrd="5" destOrd="0" parTransId="{325B296C-8C9A-4929-9D62-D6A5F08A0D7E}" sibTransId="{06CF1AB5-F218-4742-A72A-A010F690A0E0}"/>
    <dgm:cxn modelId="{E53B4328-5E52-4CA5-BB09-F54D36F94C67}" type="presOf" srcId="{119698EF-E16E-4244-95BD-257B049B0610}" destId="{B4946FC3-FB8A-47EB-8652-F8F0C3F041AC}" srcOrd="0" destOrd="0" presId="urn:microsoft.com/office/officeart/2005/8/layout/hProcess9"/>
    <dgm:cxn modelId="{71EDF23E-2069-46A2-8D0D-E89217BE1148}" type="presOf" srcId="{0108BC4A-6044-4099-8019-898DDCB708EF}" destId="{A0810366-379A-4DEA-85E4-A49FFD9CFB3C}" srcOrd="0" destOrd="0" presId="urn:microsoft.com/office/officeart/2005/8/layout/hProcess9"/>
    <dgm:cxn modelId="{6F37C762-8CE0-4F01-A8E2-D2711641A972}" srcId="{766E741F-AB56-41F4-8B5E-59079475B0F0}" destId="{0108BC4A-6044-4099-8019-898DDCB708EF}" srcOrd="2" destOrd="0" parTransId="{F98492C2-2BF0-49DF-BA2A-561B1F4B53C2}" sibTransId="{C577339D-374D-4A45-ADDB-66E2DDA76AAF}"/>
    <dgm:cxn modelId="{1072CD6F-383C-43BA-A51C-437AB68D29CD}" srcId="{766E741F-AB56-41F4-8B5E-59079475B0F0}" destId="{65868C60-9260-4E1E-94DF-750D05FE87BC}" srcOrd="3" destOrd="0" parTransId="{597B6D9B-3ED1-4CEE-92A2-355D8FED97FE}" sibTransId="{23204849-0D24-4A1A-941E-5EC179CCDD81}"/>
    <dgm:cxn modelId="{DE1D9652-24E5-4123-895B-DA8E97072160}" type="presOf" srcId="{766E741F-AB56-41F4-8B5E-59079475B0F0}" destId="{D8341D67-23E9-4BD0-8B78-17CAB5215756}" srcOrd="0" destOrd="0" presId="urn:microsoft.com/office/officeart/2005/8/layout/hProcess9"/>
    <dgm:cxn modelId="{51A6E197-06CB-4189-8B2E-034FD564CC35}" type="presOf" srcId="{295A5487-FA3F-42B1-8785-0A540AC3A8D5}" destId="{B05F5064-A37F-4CFD-84D1-2D33B004B14B}" srcOrd="0" destOrd="0" presId="urn:microsoft.com/office/officeart/2005/8/layout/hProcess9"/>
    <dgm:cxn modelId="{989B499B-19A5-4538-9CE6-B1C22981F32E}" type="presOf" srcId="{D0C368E6-0F75-496B-9D64-77977F1DD104}" destId="{D585DD5D-C686-42A9-A526-B8F92C39010A}" srcOrd="0" destOrd="0" presId="urn:microsoft.com/office/officeart/2005/8/layout/hProcess9"/>
    <dgm:cxn modelId="{2C047BA7-D54D-47DE-A58E-EC1582FE6D12}" srcId="{766E741F-AB56-41F4-8B5E-59079475B0F0}" destId="{295A5487-FA3F-42B1-8785-0A540AC3A8D5}" srcOrd="0" destOrd="0" parTransId="{48BE00A4-0937-49AD-A5CB-5E0979E70204}" sibTransId="{5485B050-2F97-48B7-A93A-90DC678A4B44}"/>
    <dgm:cxn modelId="{BC3A0DAD-C3A1-4F8D-89A3-BC65EF808307}" type="presOf" srcId="{CE35DF12-5342-4044-A8DB-A214330D6ECC}" destId="{82581B7D-3EA8-46F6-9E6B-FA5BA8C205E1}" srcOrd="0" destOrd="0" presId="urn:microsoft.com/office/officeart/2005/8/layout/hProcess9"/>
    <dgm:cxn modelId="{647980BA-1A37-4F1E-9E22-0EF3363D078C}" srcId="{766E741F-AB56-41F4-8B5E-59079475B0F0}" destId="{D0C368E6-0F75-496B-9D64-77977F1DD104}" srcOrd="4" destOrd="0" parTransId="{88246737-57FE-4CF5-8D16-A059E0B9F706}" sibTransId="{788EB70D-73C5-46DB-87A0-C007E30A81BB}"/>
    <dgm:cxn modelId="{B02B8EC6-D4FF-4576-BD32-FF1E72793BD1}" srcId="{766E741F-AB56-41F4-8B5E-59079475B0F0}" destId="{CE35DF12-5342-4044-A8DB-A214330D6ECC}" srcOrd="1" destOrd="0" parTransId="{C315F02B-DD92-452C-B604-8F5064379A65}" sibTransId="{977A4FBF-6FFD-43F3-84A6-5107DE9B3FAC}"/>
    <dgm:cxn modelId="{C588AED1-FD66-432C-996B-FCAD74A6A68F}" type="presOf" srcId="{65868C60-9260-4E1E-94DF-750D05FE87BC}" destId="{0BB5E2AD-7698-49B4-8718-575C84760D53}" srcOrd="0" destOrd="0" presId="urn:microsoft.com/office/officeart/2005/8/layout/hProcess9"/>
    <dgm:cxn modelId="{F5768168-A34F-4290-BE5B-B8EC3C2A158A}" type="presParOf" srcId="{D8341D67-23E9-4BD0-8B78-17CAB5215756}" destId="{B5144432-EC19-4B54-8367-BF9C6279FD1B}" srcOrd="0" destOrd="0" presId="urn:microsoft.com/office/officeart/2005/8/layout/hProcess9"/>
    <dgm:cxn modelId="{B3313078-D859-4B78-944F-AB5FAFEC3EF7}" type="presParOf" srcId="{D8341D67-23E9-4BD0-8B78-17CAB5215756}" destId="{44DBB5D6-3806-49D8-BCC3-D67804143511}" srcOrd="1" destOrd="0" presId="urn:microsoft.com/office/officeart/2005/8/layout/hProcess9"/>
    <dgm:cxn modelId="{98EA183C-739D-4DFD-9CF1-6CE386E2C358}" type="presParOf" srcId="{44DBB5D6-3806-49D8-BCC3-D67804143511}" destId="{B05F5064-A37F-4CFD-84D1-2D33B004B14B}" srcOrd="0" destOrd="0" presId="urn:microsoft.com/office/officeart/2005/8/layout/hProcess9"/>
    <dgm:cxn modelId="{1DCBC781-1F87-4959-BB5D-3C5339C24340}" type="presParOf" srcId="{44DBB5D6-3806-49D8-BCC3-D67804143511}" destId="{59C1E528-9A55-4197-87F2-858AAF2D1018}" srcOrd="1" destOrd="0" presId="urn:microsoft.com/office/officeart/2005/8/layout/hProcess9"/>
    <dgm:cxn modelId="{739CEA59-460B-4D96-9083-7B18E2F7B246}" type="presParOf" srcId="{44DBB5D6-3806-49D8-BCC3-D67804143511}" destId="{82581B7D-3EA8-46F6-9E6B-FA5BA8C205E1}" srcOrd="2" destOrd="0" presId="urn:microsoft.com/office/officeart/2005/8/layout/hProcess9"/>
    <dgm:cxn modelId="{D76F0B46-EBD0-4DA8-8A36-20C936B5559E}" type="presParOf" srcId="{44DBB5D6-3806-49D8-BCC3-D67804143511}" destId="{4EE5983D-B2A3-405E-A716-BAA2378ECC0B}" srcOrd="3" destOrd="0" presId="urn:microsoft.com/office/officeart/2005/8/layout/hProcess9"/>
    <dgm:cxn modelId="{A7B53266-67B5-459A-A598-22D8ADD1C009}" type="presParOf" srcId="{44DBB5D6-3806-49D8-BCC3-D67804143511}" destId="{A0810366-379A-4DEA-85E4-A49FFD9CFB3C}" srcOrd="4" destOrd="0" presId="urn:microsoft.com/office/officeart/2005/8/layout/hProcess9"/>
    <dgm:cxn modelId="{F194EDA1-DC5E-49B7-92D4-BECB37A66DA4}" type="presParOf" srcId="{44DBB5D6-3806-49D8-BCC3-D67804143511}" destId="{CA9227FF-FAFE-4257-AB36-1DE0A9156D15}" srcOrd="5" destOrd="0" presId="urn:microsoft.com/office/officeart/2005/8/layout/hProcess9"/>
    <dgm:cxn modelId="{D544A192-1858-4FED-813C-C38B6EADC280}" type="presParOf" srcId="{44DBB5D6-3806-49D8-BCC3-D67804143511}" destId="{0BB5E2AD-7698-49B4-8718-575C84760D53}" srcOrd="6" destOrd="0" presId="urn:microsoft.com/office/officeart/2005/8/layout/hProcess9"/>
    <dgm:cxn modelId="{7934BDD6-AA2B-48A3-82C6-57024ED805D4}" type="presParOf" srcId="{44DBB5D6-3806-49D8-BCC3-D67804143511}" destId="{72D093D3-8C26-45B5-92F2-7771916D6B03}" srcOrd="7" destOrd="0" presId="urn:microsoft.com/office/officeart/2005/8/layout/hProcess9"/>
    <dgm:cxn modelId="{66AFCC76-DFAE-45D6-9201-A32F2F253297}" type="presParOf" srcId="{44DBB5D6-3806-49D8-BCC3-D67804143511}" destId="{D585DD5D-C686-42A9-A526-B8F92C39010A}" srcOrd="8" destOrd="0" presId="urn:microsoft.com/office/officeart/2005/8/layout/hProcess9"/>
    <dgm:cxn modelId="{E8B7AD24-DF83-4DE5-A3FB-E39E65C8B0C8}" type="presParOf" srcId="{44DBB5D6-3806-49D8-BCC3-D67804143511}" destId="{299B7EF5-F7D7-49E5-87E6-05DFF402A447}" srcOrd="9" destOrd="0" presId="urn:microsoft.com/office/officeart/2005/8/layout/hProcess9"/>
    <dgm:cxn modelId="{F63E41DA-8A26-49DF-860D-528ADE1C7C55}" type="presParOf" srcId="{44DBB5D6-3806-49D8-BCC3-D67804143511}" destId="{B4946FC3-FB8A-47EB-8652-F8F0C3F041AC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44432-EC19-4B54-8367-BF9C6279FD1B}">
      <dsp:nvSpPr>
        <dsp:cNvPr id="0" name=""/>
        <dsp:cNvSpPr/>
      </dsp:nvSpPr>
      <dsp:spPr>
        <a:xfrm>
          <a:off x="41880" y="0"/>
          <a:ext cx="9960679" cy="5783691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5F5064-A37F-4CFD-84D1-2D33B004B14B}">
      <dsp:nvSpPr>
        <dsp:cNvPr id="0" name=""/>
        <dsp:cNvSpPr/>
      </dsp:nvSpPr>
      <dsp:spPr>
        <a:xfrm>
          <a:off x="92343" y="1439259"/>
          <a:ext cx="1418284" cy="29051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Marts/april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Brainstorm på vores pædagogiske </a:t>
          </a:r>
          <a:r>
            <a:rPr lang="da-DK" sz="1000" kern="1200" dirty="0"/>
            <a:t>betragtninger</a:t>
          </a:r>
          <a:r>
            <a:rPr lang="da-DK" sz="1100" kern="1200" dirty="0"/>
            <a:t> omkring mobilbrug –hvornår gavner det mere end det begrænser og omvendt: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for os som pædagoger samt for børn og forældre</a:t>
          </a:r>
        </a:p>
      </dsp:txBody>
      <dsp:txXfrm>
        <a:off x="161578" y="1508494"/>
        <a:ext cx="1279814" cy="2766701"/>
      </dsp:txXfrm>
    </dsp:sp>
    <dsp:sp modelId="{82581B7D-3EA8-46F6-9E6B-FA5BA8C205E1}">
      <dsp:nvSpPr>
        <dsp:cNvPr id="0" name=""/>
        <dsp:cNvSpPr/>
      </dsp:nvSpPr>
      <dsp:spPr>
        <a:xfrm>
          <a:off x="1588356" y="1461446"/>
          <a:ext cx="1539850" cy="286329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April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Aula opslag med vores beslutning om mobilbegrænsning, vedlagt vores pædagogiske betragtninger omkring mobilbrug samt link til online hjælp til mobilbegrænsning.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Aftale om evaluering i sommerferien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Opslag på vores infoskærme om mobilpolitikken-omskrevet til  samværs-fremme tiltag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Reminder lægges på Aula 30.april</a:t>
          </a:r>
        </a:p>
      </dsp:txBody>
      <dsp:txXfrm>
        <a:off x="1663525" y="1536615"/>
        <a:ext cx="1389512" cy="2712959"/>
      </dsp:txXfrm>
    </dsp:sp>
    <dsp:sp modelId="{A0810366-379A-4DEA-85E4-A49FFD9CFB3C}">
      <dsp:nvSpPr>
        <dsp:cNvPr id="0" name=""/>
        <dsp:cNvSpPr/>
      </dsp:nvSpPr>
      <dsp:spPr>
        <a:xfrm>
          <a:off x="3187284" y="1482556"/>
          <a:ext cx="1652238" cy="284647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Maj</a:t>
          </a:r>
        </a:p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1. Maj Opstart af nyt mobilbegrænsningstiltag:</a:t>
          </a:r>
        </a:p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Ingen brug at mobilapps på Tempeltræet, hverken inde eller ude før efter 15.30.</a:t>
          </a:r>
        </a:p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Mobilen må bruges til at ringe, sende og modtage sms’er</a:t>
          </a:r>
        </a:p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16. Maj opfølgning på mobilpolitikken på Aula med vores betragtninger på hvordan det går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 dirty="0"/>
        </a:p>
      </dsp:txBody>
      <dsp:txXfrm>
        <a:off x="3267940" y="1563212"/>
        <a:ext cx="1490926" cy="2685166"/>
      </dsp:txXfrm>
    </dsp:sp>
    <dsp:sp modelId="{0BB5E2AD-7698-49B4-8718-575C84760D53}">
      <dsp:nvSpPr>
        <dsp:cNvPr id="0" name=""/>
        <dsp:cNvSpPr/>
      </dsp:nvSpPr>
      <dsp:spPr>
        <a:xfrm>
          <a:off x="4915088" y="1425298"/>
          <a:ext cx="1516303" cy="2947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Juli/august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Evaluering i personalegruppe. Vores evaluering udsendes sammen med forældre-</a:t>
          </a:r>
          <a:r>
            <a:rPr lang="da-DK" sz="1100" kern="1200" dirty="0" err="1"/>
            <a:t>survay’en</a:t>
          </a:r>
          <a:r>
            <a:rPr lang="da-DK" sz="1100" kern="1200" dirty="0"/>
            <a:t>: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Hvilke snakke har Tempeltræets mobilpolitik givet anledning til hjemme hos jer?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Hos børnene?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Hos jer som forældre?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000" kern="1200" dirty="0"/>
        </a:p>
      </dsp:txBody>
      <dsp:txXfrm>
        <a:off x="4989108" y="1499318"/>
        <a:ext cx="1368263" cy="2799028"/>
      </dsp:txXfrm>
    </dsp:sp>
    <dsp:sp modelId="{D585DD5D-C686-42A9-A526-B8F92C39010A}">
      <dsp:nvSpPr>
        <dsp:cNvPr id="0" name=""/>
        <dsp:cNvSpPr/>
      </dsp:nvSpPr>
      <dsp:spPr>
        <a:xfrm>
          <a:off x="6514460" y="1391810"/>
          <a:ext cx="1506756" cy="29860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August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Konklusionen på forældresvar er, at børnene oplever deres kammerater som mere tilgængelige-at de leger mere.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kern="1200" dirty="0"/>
            <a:t>Forældrene er overraskede over hvor let det har været at indføre og flere vil gerne have at mobilbegrænsningen gælder hele åbningstiden            </a:t>
          </a:r>
        </a:p>
      </dsp:txBody>
      <dsp:txXfrm>
        <a:off x="6588014" y="1465364"/>
        <a:ext cx="1359648" cy="2838988"/>
      </dsp:txXfrm>
    </dsp:sp>
    <dsp:sp modelId="{B4946FC3-FB8A-47EB-8652-F8F0C3F041AC}">
      <dsp:nvSpPr>
        <dsp:cNvPr id="0" name=""/>
        <dsp:cNvSpPr/>
      </dsp:nvSpPr>
      <dsp:spPr>
        <a:xfrm>
          <a:off x="8092976" y="1414019"/>
          <a:ext cx="1351230" cy="29441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50" kern="1200" dirty="0"/>
            <a:t>August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50" kern="1200" dirty="0"/>
            <a:t>Vi beslutter på baggrund af tilbagemeldingerne fra personale og forældre at begrænse mobilbrug frem til </a:t>
          </a:r>
          <a:r>
            <a:rPr lang="da-DK" sz="1050" kern="1200" dirty="0" err="1"/>
            <a:t>kl</a:t>
          </a:r>
          <a:r>
            <a:rPr lang="da-DK" sz="1050" kern="1200" dirty="0"/>
            <a:t> 17. Der vil i løbet af efteråret køre forsøg med </a:t>
          </a:r>
          <a:r>
            <a:rPr lang="da-DK" sz="1050" kern="1200" dirty="0" err="1"/>
            <a:t>begrænsnning</a:t>
          </a:r>
          <a:r>
            <a:rPr lang="da-DK" sz="1050" kern="1200" dirty="0"/>
            <a:t> af mobilbrug i aftenklubben</a:t>
          </a:r>
        </a:p>
      </dsp:txBody>
      <dsp:txXfrm>
        <a:off x="8158938" y="1479981"/>
        <a:ext cx="1219306" cy="2812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8ADDC-5914-4627-8286-D8737769E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44555DC-BAE0-44DF-91CE-EF430AC94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2E00DAC-3716-484B-967A-22C00DAD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7CEDDA9-B91B-4B09-8C73-98849E1D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2FD8D1-DE4C-45E5-96E7-4C1296C9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877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6013E-3A6A-4AFE-BC1B-AD8200DB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0B847E3-2E84-4BBB-8823-DCD0899E2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6F0542-CF60-496F-96D8-0E5F43A8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2122EF-5948-4BE8-B909-4FF98D44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5AC61A-8BDC-46DC-A665-9DC067EB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373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5FEC15B-65E4-4CDC-A21C-2A951EBF4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E906F03-8940-463F-9DFA-262723E5E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D5FFDA4-4661-432D-A886-70C31DFDB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E16812-E2FA-4257-9CEA-6F7AA260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515087E-106B-4CB9-9C42-D33E0A0B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132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43CA2-373C-4845-B61E-C74B4FD5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93B8AF-1A79-4F71-AA69-A6E5ABDA2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550E2FD-74E7-458F-AB2B-0235F343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0327F0-4193-4C35-8857-C6A88690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D5E7EA3-E88C-4E5F-8BEB-507D5391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03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C5959-9EA8-4FB8-9A42-C670C0D7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55F0B9C-575D-4FE6-8695-449FF0FBC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F035C58-A726-4138-A8CB-C024BA31D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65F7C71-4062-49DB-84B0-D5F95899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4366B5F-D13C-445A-834B-F725E72A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522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58E9F-A0AA-47F2-A61D-E038C622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7D3BD8-9619-471E-A55F-9C9ED6F7E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4A6BF56-BCF2-4F9E-8BC8-CEDAC2721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0756C92-18C1-455C-9DD1-0BF75F41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A01B96B-ECAD-4F25-AE51-6309F848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EAED956-FE2D-4B0E-8C6F-A9D8691C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6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B7794-8A03-4B5F-B4CF-2ED393B7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2BD9860-FF54-4777-A4E8-6F4E36EEE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961570C-AC71-45CB-8C85-2D6E345E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A3C6228-AEDF-4338-A59C-ED35CF236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B4CC83B-21EA-4BE1-B83C-D2085F0B5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09F79DE-8A99-459F-9C25-0505DE9B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12DA57D-4852-4E8C-81F4-AA4A18C9E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FBA3B41-A213-41A8-ACDC-B6F05D7CA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975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A6C2F-43F6-43B3-B7D5-0D4B6D335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6369EAA-CDA4-4265-B6EA-D41CEEED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AB904EB-1EBF-4097-9C2D-982BCBB4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6741A03-B5A3-405A-940F-A6D8FC20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105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3DDC791-B952-4619-AD4F-F7D5D0CC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92C74E7-4675-4168-B8FF-0771D97D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1379822-4688-4CAE-9FCD-8AC6C53D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524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5F432-6EBA-4317-A63F-428ED0373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349B46-E993-483F-BF1A-531ADD2E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5A62023-73D6-4167-B6AB-0DCF6F2E2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0C19747-A07C-4182-9186-F1AD9BF3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C503EFF-5424-43C1-9DF3-E772E4DD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B5FE705-CC75-4790-9894-226FAB04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64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49276-38AB-48A1-8EDA-CCB525C3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5AE0702-6019-49B1-A5D3-5A6678BDE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85800E5-22B1-4866-B587-B19818D4D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9638CDE-38BC-4437-A504-D657341C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3411206-5DDA-4FE7-BE67-40F4833B2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C892A80-5359-4DFE-9093-02F740FA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36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A330CF5-C67B-43F3-8136-2E553708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5CE74E8-3C62-433F-A09A-4E0ACD8F0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1FF7132-987D-41F5-BEEF-B069450DF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4B4A7-A11A-40DD-8BD8-827887007A4A}" type="datetimeFigureOut">
              <a:rPr lang="da-DK" smtClean="0"/>
              <a:t>12-08-2024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9F52EE-4D70-44F3-9119-803E43767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E7A09A-9964-4D26-A613-7442BA1D9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3804-5A5E-41D6-A002-7AE122809F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231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46035-83AD-4E90-B2B0-960C46E623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Proces omkring mobilbegrænsning på Tempeltræet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8B42B26-6730-4474-85E9-DEB2E6E45F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1. marts – 8. august 2024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2CD43BB1-400D-4E4D-A6CB-9D395F9BE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083" y="4063999"/>
            <a:ext cx="2793166" cy="238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34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B34AC6AC-B07A-4BB3-BF64-E36CFDF74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225" y="4508026"/>
            <a:ext cx="2334265" cy="1995332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3F308E9-B88E-4BFA-A5D4-67037CCC01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470083"/>
              </p:ext>
            </p:extLst>
          </p:nvPr>
        </p:nvGraphicFramePr>
        <p:xfrm>
          <a:off x="1661276" y="354642"/>
          <a:ext cx="10044440" cy="5783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9838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5481</TotalTime>
  <Words>243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Proces omkring mobilbegrænsning på Tempeltræet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omkring mobilbegrænsning på Tempeltræet</dc:title>
  <dc:creator>Helene Bech SkolenBulowsvej</dc:creator>
  <cp:lastModifiedBy>Helene Bech SkolenBulowsvej</cp:lastModifiedBy>
  <cp:revision>14</cp:revision>
  <dcterms:created xsi:type="dcterms:W3CDTF">2024-08-12T11:54:21Z</dcterms:created>
  <dcterms:modified xsi:type="dcterms:W3CDTF">2024-08-16T07:15:31Z</dcterms:modified>
</cp:coreProperties>
</file>